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90" r:id="rId5"/>
    <p:sldId id="325" r:id="rId6"/>
    <p:sldId id="318" r:id="rId7"/>
    <p:sldId id="381" r:id="rId8"/>
    <p:sldId id="401" r:id="rId9"/>
    <p:sldId id="433" r:id="rId10"/>
    <p:sldId id="423" r:id="rId11"/>
    <p:sldId id="434" r:id="rId12"/>
    <p:sldId id="445" r:id="rId13"/>
    <p:sldId id="446" r:id="rId14"/>
    <p:sldId id="447" r:id="rId15"/>
    <p:sldId id="306" r:id="rId16"/>
    <p:sldId id="308" r:id="rId17"/>
    <p:sldId id="315" r:id="rId18"/>
    <p:sldId id="424" r:id="rId19"/>
    <p:sldId id="425" r:id="rId20"/>
    <p:sldId id="426" r:id="rId21"/>
    <p:sldId id="427" r:id="rId22"/>
    <p:sldId id="357" r:id="rId23"/>
    <p:sldId id="26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528" y="-408"/>
      </p:cViewPr>
      <p:guideLst>
        <p:guide orient="horz" pos="2190"/>
        <p:guide pos="3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cm"/>
          <inkml:channelProperty channel="Y" name="resolution" value="28.3464566929134" units="cm"/>
        </inkml:channelProperties>
      </inkml:inkSource>
      <inkml:timestamp xml:id="ts0" timeString="2021-10-31T14:31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361 445,'2'0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通过领域自适应知识转移支持情感分析的比较分类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r>
              <a:rPr lang="en-US" altLang="zh-CN"/>
              <a:t>GCN（Kipf和Welling，2017）相比，SGCN在有方向的依赖图上运行，并进行了三项主要调整：</a:t>
            </a:r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具体地说，每个CPC实例在输入A之前被拆分为两个具有相同文本的ABSA示例（参见图1中的“拆分为2”）。一个作为查询的方面，另一个作为查询的方面。</a:t>
            </a:r>
            <a:r>
              <a:rPr lang="zh-CN" altLang="en-US">
                <a:sym typeface="+mn-ea"/>
              </a:rPr>
              <a:t>GRL（</a:t>
            </a:r>
            <a:r>
              <a:rPr lang="en-US" altLang="zh-CN">
                <a:sym typeface="+mn-ea"/>
              </a:rPr>
              <a:t>gradient reversal layer 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适应领域</a:t>
            </a:r>
            <a:r>
              <a:rPr lang="zh-CN" altLang="en-US">
                <a:sym typeface="+mn-ea"/>
              </a:rPr>
              <a:t>，它可以有效地消除移域带来的影响</a:t>
            </a:r>
            <a:r>
              <a:rPr lang="zh-CN" altLang="en-US"/>
              <a:t>。这里，GRL的输入是</a:t>
            </a:r>
            <a:r>
              <a:rPr lang="en-US" altLang="zh-CN"/>
              <a:t>x,</a:t>
            </a:r>
            <a:r>
              <a:rPr lang="zh-CN" altLang="en-US"/>
              <a:t>α它是一个超参数，</a:t>
            </a:r>
            <a:r>
              <a:rPr lang="en-US" altLang="zh-CN"/>
              <a:t>I</a:t>
            </a:r>
            <a:r>
              <a:rPr lang="zh-CN" altLang="en-US"/>
              <a:t>是一个单位矩阵。在训练过程中，反向梯度使域</a:t>
            </a:r>
            <a:r>
              <a:rPr lang="en-US" altLang="zh-CN"/>
              <a:t>loss</a:t>
            </a:r>
            <a:r>
              <a:rPr lang="zh-CN" altLang="en-US"/>
              <a:t>最大化，通过反向传播使域标识被遗忘，从而减少了域移位，因此，输出对</a:t>
            </a:r>
            <a:r>
              <a:rPr lang="en-US" altLang="zh-CN"/>
              <a:t>domian shift</a:t>
            </a:r>
            <a:r>
              <a:rPr lang="zh-CN" altLang="en-US"/>
              <a:t>保持不变。但由于对ABSA预测的输出也进行了优化，因此保留了情绪分类方面的区别。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F具有非线性激活层的全连接神经网络</a:t>
            </a:r>
            <a:endParaRPr lang="en-US" altLang="zh-CN"/>
          </a:p>
          <a:p>
            <a:r>
              <a:rPr lang="en-US" altLang="zh-CN"/>
              <a:t>根据预测，SAECON分别计算LC、Ls和LD三个任务的交叉熵</a:t>
            </a:r>
            <a:r>
              <a:rPr lang="zh-CN" altLang="en-US"/>
              <a:t>损失</a:t>
            </a:r>
            <a:endParaRPr lang="zh-CN" altLang="en-US"/>
          </a:p>
          <a:p>
            <a:r>
              <a:rPr lang="zh-CN" altLang="en-US"/>
              <a:t>其中λs和λd是损失的两个权重，λ是L2正则化调节的权重。我们表示λ={λs，λd，λ}。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本文研究比较偏好分类 (comparative preference classiﬁcation (CPC)) 的任务。根据句子中的两个实体，我们的目标是区分第一个（或第二个）实体是否优于另一个实体，或者这两个实体之间根本没有比较。</a:t>
            </a:r>
            <a:endParaRPr lang="zh-CN" altLang="en-US"/>
          </a:p>
          <a:p>
            <a:r>
              <a:rPr lang="zh-CN" altLang="en-US"/>
              <a:t>将CPC视为一种句子分类，而忽略了语义和实体的上下文；ED-GA</a:t>
            </a:r>
            <a:r>
              <a:rPr lang="en-US" altLang="zh-CN"/>
              <a:t>T</a:t>
            </a:r>
            <a:r>
              <a:rPr lang="zh-CN" altLang="en-US"/>
              <a:t>堆叠的层数过多</a:t>
            </a:r>
            <a:r>
              <a:rPr lang="en-US" altLang="zh-CN"/>
              <a:t>导致更大的计算工作量和降低训练稳定性</a:t>
            </a:r>
            <a:r>
              <a:rPr lang="zh-CN" altLang="en-US"/>
              <a:t>，无法捕获全局或局部高质量语义上下文特征。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000">
                <a:sym typeface="+mn-ea"/>
              </a:rPr>
              <a:t>之前的工作一般都是将CPC视为一种句子分类，而忽略了语义和实体的上下文；ED-GA</a:t>
            </a:r>
            <a:r>
              <a:rPr lang="en-US" altLang="zh-CN" sz="1000">
                <a:sym typeface="+mn-ea"/>
              </a:rPr>
              <a:t>T</a:t>
            </a:r>
            <a:r>
              <a:rPr lang="zh-CN" altLang="en-US" sz="1000">
                <a:sym typeface="+mn-ea"/>
              </a:rPr>
              <a:t>堆叠的层数过多</a:t>
            </a:r>
            <a:r>
              <a:rPr lang="en-US" altLang="zh-CN" sz="1000">
                <a:sym typeface="+mn-ea"/>
              </a:rPr>
              <a:t>导致更大的计算工作量和降低训练稳定性</a:t>
            </a:r>
            <a:r>
              <a:rPr lang="zh-CN" altLang="en-US" sz="1000">
                <a:sym typeface="+mn-ea"/>
              </a:rPr>
              <a:t>，无法捕获全局或局部高质量语义上下文特征。</a:t>
            </a:r>
            <a:r>
              <a:rPr lang="zh-CN" altLang="en-US" sz="1000" dirty="0" smtClean="0"/>
              <a:t>在这项工作中，我们提出了一种情感分析增强的比较分类网络（SAECON），这是一种CPC方法，它不仅考虑了实体的句法特征，而且还考虑了实体的语义特征。这里的语义特征指的是实体的上下文，ABSA旨在检测句子中某个方面的特定情绪变化，情感分析模型可以从中推断对实体的情感，集成一个辅助的基于方面的情感分析（ABSA）模块，用于学习对比较分类非常有益的各个实体的情感</a:t>
            </a:r>
            <a:endParaRPr lang="zh-CN" altLang="en-US" sz="1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为了减少领域转移，我们设计了一个领域自适应层来去除特定领域的特征，如主题，并保留领域不变的特征，如文本的情感，以便情感分析器能够将情感分析中的知识平滑地转移到比较分类中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t>一个句子通过文本编码器通过其单词表示进行编码，并通过依赖关系解析解析为依赖关系图</a:t>
            </a:r>
            <a:r>
              <a:rPr lang="en-US"/>
              <a:t>;  S的依赖关系图，用GS表示，通过将依赖关系解析器应用于Suchas Stanford Parse</a:t>
            </a:r>
            <a:r>
              <a:rPr lang="zh-CN" altLang="en-US"/>
              <a:t>或者</a:t>
            </a:r>
            <a:r>
              <a:rPr lang="en-US" altLang="zh-CN"/>
              <a:t>spaCy</a:t>
            </a:r>
            <a:r>
              <a:rPr lang="en-US"/>
              <a:t>来获得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Gs</a:t>
            </a:r>
            <a:r>
              <a:rPr lang="zh-CN" altLang="en-US"/>
              <a:t>它由单词的顶点和依赖关系的有向边组成，可以很容易地检测到句子中遥远单词之间复杂的句法关系。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GCN（Kipf和Welling，2017）相比，SGCN在有方向的依赖图上运行.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customXml" Target="../ink/ink1.xml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64747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644" y="1567856"/>
            <a:ext cx="1194416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Powering Comparative Classification with Sentiment Analysis via Domain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Adaptive Knowledge Transfer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89560" y="5358130"/>
            <a:ext cx="11213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EMNLP-2021)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68381" y="5358134"/>
            <a:ext cx="3121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 Wang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截屏2021-10-28 上午9.21.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705" y="3321050"/>
            <a:ext cx="10058400" cy="18954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82110" y="6150610"/>
            <a:ext cx="4429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https://github.com/zyli93/SAECON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11" name="图片 10" descr="截屏2021-10-29 上午9.46.35"/>
          <p:cNvPicPr>
            <a:picLocks noChangeAspect="1"/>
          </p:cNvPicPr>
          <p:nvPr/>
        </p:nvPicPr>
        <p:blipFill>
          <a:blip r:embed="rId1"/>
          <a:srcRect l="4249" t="1455" r="3775" b="2664"/>
          <a:stretch>
            <a:fillRect/>
          </a:stretch>
        </p:blipFill>
        <p:spPr>
          <a:xfrm>
            <a:off x="184150" y="1432560"/>
            <a:ext cx="6329045" cy="32054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9295" y="1047750"/>
            <a:ext cx="37973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en-US" altLang="zh-CN" sz="2000" b="1" dirty="0"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Contextual Features for CPC</a:t>
            </a:r>
            <a:endParaRPr lang="en-US" altLang="zh-CN" sz="2000" b="1" dirty="0"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56525" y="1599565"/>
            <a:ext cx="34893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 dirty="0"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Local Syntactic Context</a:t>
            </a:r>
            <a:endParaRPr lang="en-US" altLang="zh-CN" sz="1600" b="1" dirty="0"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2730" y="2053590"/>
            <a:ext cx="55892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Given a vertex v in Gs and its neighbors N(v), the vertex representation of v on the (j+ 1) th layer is given as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8" name="图片 7" descr="截屏2021-10-30 下午7.48.14"/>
          <p:cNvPicPr>
            <a:picLocks noChangeAspect="1"/>
          </p:cNvPicPr>
          <p:nvPr/>
        </p:nvPicPr>
        <p:blipFill>
          <a:blip r:embed="rId2"/>
          <a:srcRect l="2427" t="19000" r="1307"/>
          <a:stretch>
            <a:fillRect/>
          </a:stretch>
        </p:blipFill>
        <p:spPr>
          <a:xfrm>
            <a:off x="6602730" y="2815590"/>
            <a:ext cx="5260975" cy="652145"/>
          </a:xfrm>
          <a:prstGeom prst="rect">
            <a:avLst/>
          </a:prstGeom>
        </p:spPr>
      </p:pic>
      <p:pic>
        <p:nvPicPr>
          <p:cNvPr id="9" name="图片 8" descr="截屏2021-10-30 下午7.49.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035" y="3584575"/>
            <a:ext cx="4596765" cy="835025"/>
          </a:xfrm>
          <a:prstGeom prst="rect">
            <a:avLst/>
          </a:prstGeom>
        </p:spPr>
      </p:pic>
      <p:pic>
        <p:nvPicPr>
          <p:cNvPr id="10" name="图片 9" descr="截屏2021-10-30 下午7.49.52"/>
          <p:cNvPicPr>
            <a:picLocks noChangeAspect="1"/>
          </p:cNvPicPr>
          <p:nvPr/>
        </p:nvPicPr>
        <p:blipFill>
          <a:blip r:embed="rId4"/>
          <a:srcRect l="1329" t="12518" r="2837" b="7270"/>
          <a:stretch>
            <a:fillRect/>
          </a:stretch>
        </p:blipFill>
        <p:spPr>
          <a:xfrm>
            <a:off x="6513195" y="4477385"/>
            <a:ext cx="5350510" cy="1133475"/>
          </a:xfrm>
          <a:prstGeom prst="rect">
            <a:avLst/>
          </a:prstGeom>
        </p:spPr>
      </p:pic>
      <p:pic>
        <p:nvPicPr>
          <p:cNvPr id="14" name="图片 13" descr="截屏2021-10-30 下午7.50.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855" y="5668645"/>
            <a:ext cx="4593590" cy="1254760"/>
          </a:xfrm>
          <a:prstGeom prst="rect">
            <a:avLst/>
          </a:prstGeom>
        </p:spPr>
      </p:pic>
      <p:pic>
        <p:nvPicPr>
          <p:cNvPr id="15" name="图片 14" descr="截屏2021-10-31 下午2.29.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75" y="4638040"/>
            <a:ext cx="4318000" cy="487680"/>
          </a:xfrm>
          <a:prstGeom prst="rect">
            <a:avLst/>
          </a:prstGeom>
        </p:spPr>
      </p:pic>
      <p:pic>
        <p:nvPicPr>
          <p:cNvPr id="16" name="图片 15" descr="截屏2021-10-31 下午2.29.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15" y="5032375"/>
            <a:ext cx="4366260" cy="834390"/>
          </a:xfrm>
          <a:prstGeom prst="rect">
            <a:avLst/>
          </a:prstGeom>
        </p:spPr>
      </p:pic>
      <p:pic>
        <p:nvPicPr>
          <p:cNvPr id="17" name="图片 16" descr="截屏2021-10-31 下午2.30.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75" y="5841365"/>
            <a:ext cx="3928110" cy="984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8" name="墨迹 17"/>
              <p14:cNvContentPartPr/>
              <p14:nvPr/>
            </p14:nvContentPartPr>
            <p14:xfrm>
              <a:off x="2292350" y="2825750"/>
              <a:ext cx="12700" cy="36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0"/>
            </p:blipFill>
            <p:spPr>
              <a:xfrm>
                <a:off x="2292350" y="2825750"/>
                <a:ext cx="12700" cy="360"/>
              </a:xfrm>
              <a:prstGeom prst="rect"/>
            </p:spPr>
          </p:pic>
        </mc:Fallback>
      </mc:AlternateContent>
      <p:pic>
        <p:nvPicPr>
          <p:cNvPr id="19" name="图片 18" descr="截屏2021-10-31 下午2.47.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7885" y="6553200"/>
            <a:ext cx="3761740" cy="24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11" name="图片 10" descr="截屏2021-10-29 上午9.46.35"/>
          <p:cNvPicPr>
            <a:picLocks noChangeAspect="1"/>
          </p:cNvPicPr>
          <p:nvPr/>
        </p:nvPicPr>
        <p:blipFill>
          <a:blip r:embed="rId1"/>
          <a:srcRect l="4249" t="1455" r="3775" b="2664"/>
          <a:stretch>
            <a:fillRect/>
          </a:stretch>
        </p:blipFill>
        <p:spPr>
          <a:xfrm>
            <a:off x="0" y="2365375"/>
            <a:ext cx="6329045" cy="32054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720" y="1351280"/>
            <a:ext cx="77108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en-US" altLang="zh-CN" sz="2000" b="1" dirty="0"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Sentiment Analysis with Knowledge Transfer from ABSA</a:t>
            </a:r>
            <a:endParaRPr lang="en-US" altLang="zh-CN" sz="2000" b="1" dirty="0"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截屏2021-10-30 下午10.20.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45" y="2365375"/>
            <a:ext cx="5555615" cy="1209675"/>
          </a:xfrm>
          <a:prstGeom prst="rect">
            <a:avLst/>
          </a:prstGeom>
        </p:spPr>
      </p:pic>
      <p:pic>
        <p:nvPicPr>
          <p:cNvPr id="5" name="图片 4" descr="截屏2021-10-30 下午10.20.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535" y="3794125"/>
            <a:ext cx="3234055" cy="347980"/>
          </a:xfrm>
          <a:prstGeom prst="rect">
            <a:avLst/>
          </a:prstGeom>
        </p:spPr>
      </p:pic>
      <p:pic>
        <p:nvPicPr>
          <p:cNvPr id="6" name="图片 5" descr="截屏2021-10-31 上午10.37.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120" y="4948555"/>
            <a:ext cx="2494915" cy="1025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73545" y="4361180"/>
            <a:ext cx="49942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It reverses the gradients in the backward pass as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11" name="图片 10" descr="截屏2021-10-29 上午9.46.35"/>
          <p:cNvPicPr>
            <a:picLocks noChangeAspect="1"/>
          </p:cNvPicPr>
          <p:nvPr/>
        </p:nvPicPr>
        <p:blipFill>
          <a:blip r:embed="rId1"/>
          <a:srcRect l="4249" t="1455" r="3775" b="2664"/>
          <a:stretch>
            <a:fillRect/>
          </a:stretch>
        </p:blipFill>
        <p:spPr>
          <a:xfrm>
            <a:off x="0" y="2188845"/>
            <a:ext cx="6362700" cy="31038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720" y="1351280"/>
            <a:ext cx="77108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en-US" altLang="zh-CN" sz="2000" b="1" dirty="0"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Sentiment Analysis with Knowledge Transfer from ABSA</a:t>
            </a:r>
            <a:endParaRPr lang="en-US" altLang="zh-CN" sz="2000" b="1" dirty="0"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截屏2021-10-30 下午8.01.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670" y="2188845"/>
            <a:ext cx="6069330" cy="1456690"/>
          </a:xfrm>
          <a:prstGeom prst="rect">
            <a:avLst/>
          </a:prstGeom>
        </p:spPr>
      </p:pic>
      <p:pic>
        <p:nvPicPr>
          <p:cNvPr id="4" name="图片 3" descr="截屏2021-10-30 下午8.03.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595" y="3724275"/>
            <a:ext cx="4729480" cy="1409700"/>
          </a:xfrm>
          <a:prstGeom prst="rect">
            <a:avLst/>
          </a:prstGeom>
        </p:spPr>
      </p:pic>
      <p:pic>
        <p:nvPicPr>
          <p:cNvPr id="5" name="图片 4" descr="截屏2021-10-30 下午8.03.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670" y="5212715"/>
            <a:ext cx="5447665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 descr="截屏2021-10-30 下午8.06.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0" y="1715770"/>
            <a:ext cx="7428865" cy="4418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 descr="截屏2021-10-30 下午8.07.29"/>
          <p:cNvPicPr>
            <a:picLocks noChangeAspect="1"/>
          </p:cNvPicPr>
          <p:nvPr/>
        </p:nvPicPr>
        <p:blipFill>
          <a:blip r:embed="rId1"/>
          <a:srcRect l="1817" t="1678" r="1817" b="1678"/>
          <a:stretch>
            <a:fillRect/>
          </a:stretch>
        </p:blipFill>
        <p:spPr>
          <a:xfrm>
            <a:off x="521335" y="1490980"/>
            <a:ext cx="5586730" cy="4859020"/>
          </a:xfrm>
          <a:prstGeom prst="rect">
            <a:avLst/>
          </a:prstGeom>
        </p:spPr>
      </p:pic>
      <p:pic>
        <p:nvPicPr>
          <p:cNvPr id="5" name="图片 4" descr="截屏2021-10-30 下午8.08.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445" y="2797810"/>
            <a:ext cx="5608955" cy="224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 descr="截屏2021-10-30 下午8.12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7935" y="1745615"/>
            <a:ext cx="6768465" cy="445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 descr="截屏2021-10-30 下午8.13.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" y="1143000"/>
            <a:ext cx="4456430" cy="5525770"/>
          </a:xfrm>
          <a:prstGeom prst="rect">
            <a:avLst/>
          </a:prstGeom>
        </p:spPr>
      </p:pic>
      <p:pic>
        <p:nvPicPr>
          <p:cNvPr id="5" name="图片 4" descr="截屏2021-10-30 下午8.13.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235" y="2310765"/>
            <a:ext cx="632269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 descr="截屏2021-10-30 下午8.15.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2392045"/>
            <a:ext cx="6265545" cy="2755900"/>
          </a:xfrm>
          <a:prstGeom prst="rect">
            <a:avLst/>
          </a:prstGeom>
        </p:spPr>
      </p:pic>
      <p:pic>
        <p:nvPicPr>
          <p:cNvPr id="5" name="图片 4" descr="截屏2021-10-30 下午8.16.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920" y="1999615"/>
            <a:ext cx="5451475" cy="335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 descr="截屏2021-10-30 下午8.17.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700" y="2578100"/>
            <a:ext cx="7477760" cy="299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 descr="截屏2021-10-30 下午8.18.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021205"/>
            <a:ext cx="10058400" cy="281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/>
          <p:cNvSpPr txBox="1"/>
          <p:nvPr/>
        </p:nvSpPr>
        <p:spPr>
          <a:xfrm>
            <a:off x="5734788" y="2184084"/>
            <a:ext cx="3657600" cy="25533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Approach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55" y="1257489"/>
            <a:ext cx="10515600" cy="588456"/>
          </a:xfrm>
        </p:spPr>
        <p:txBody>
          <a:bodyPr/>
          <a:lstStyle/>
          <a:p>
            <a:r>
              <a:rPr lang="en-US" altLang="zh-CN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Conclusion</a:t>
            </a:r>
            <a:b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39140" y="2204720"/>
            <a:ext cx="107137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latin typeface="Times New Roman Regular" panose="02020603050405020304" charset="0"/>
                <a:cs typeface="Times New Roman Regular" panose="02020603050405020304" charset="0"/>
              </a:rPr>
              <a:t>      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</a:rPr>
              <a:t>This paper proposes SAECON, a CPC model thatincorporates a sentiment analyzer to transfer knowledge from ABSA corpora. Specifically, SAECON utilizes a BiLSTM to learn global comparative features, a syntactic GCN to learn local syntactic information, and a domain adaptive auxiliary sentiment analyzer that jointly learns from ABSA corpora and CPC corpora for a smooth knowledge transfer. Analternative joint training scheme enables the efficient and effective information transfer. Qualitative and quantitative experiments verified the superiorperformance of SAECON. For future work,  wewill focus on a deeper understanding of CPC data augmentation and an exploration of weighting loss methods for data imbalance.</a:t>
            </a:r>
            <a:endParaRPr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7668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4" name="图片 3" descr="截屏2021-10-28 上午9.44.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8210" y="1891030"/>
            <a:ext cx="7612380" cy="363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190" y="1688465"/>
            <a:ext cx="1123886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In this work,  we propose a Sentiment Analysis Enhanced COmparative classification Network(</a:t>
            </a:r>
            <a:r>
              <a:rPr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SAECON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), a CPC approach that considers not only  syntactic  but  also  semantic  features  of  the entities.  The semantic features here refer to the context of the entities from which a sentiment analysis  model  can  infer  the  sentiments  toward  the entities. </a:t>
            </a:r>
            <a:endParaRPr sz="24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sz="24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sz="24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zh-CN" altLang="en-US" sz="2400">
                <a:latin typeface="Times New Roman Regular" panose="02020603050405020304" charset="0"/>
                <a:cs typeface="Times New Roman Regular" panose="02020603050405020304" charset="0"/>
              </a:rPr>
              <a:t>• 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ABSA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</a:rPr>
              <a:t> aims to detect the specific emotional inclination toward an aspect within a sentence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.</a:t>
            </a:r>
            <a:endParaRPr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 descr="截屏2021-10-29 上午9.46.35"/>
          <p:cNvPicPr>
            <a:picLocks noChangeAspect="1"/>
          </p:cNvPicPr>
          <p:nvPr/>
        </p:nvPicPr>
        <p:blipFill>
          <a:blip r:embed="rId1"/>
          <a:srcRect l="4343" r="4223"/>
          <a:stretch>
            <a:fillRect/>
          </a:stretch>
        </p:blipFill>
        <p:spPr>
          <a:xfrm>
            <a:off x="899795" y="1264285"/>
            <a:ext cx="10392410" cy="5521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5580" y="1134110"/>
            <a:ext cx="111582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Problem Statement</a:t>
            </a:r>
            <a:endParaRPr lang="en-US" altLang="zh-CN" sz="20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截屏2021-10-29 上午9.46.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80" y="2428875"/>
            <a:ext cx="6588760" cy="31013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98640" y="16192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CPC</a:t>
            </a:r>
            <a:endParaRPr lang="zh-CN" altLang="en-US"/>
          </a:p>
        </p:txBody>
      </p:sp>
      <p:pic>
        <p:nvPicPr>
          <p:cNvPr id="9" name="图片 8" descr="截屏2021-10-29 上午10.18.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635" y="2331085"/>
            <a:ext cx="511175" cy="405130"/>
          </a:xfrm>
          <a:prstGeom prst="rect">
            <a:avLst/>
          </a:prstGeom>
        </p:spPr>
      </p:pic>
      <p:pic>
        <p:nvPicPr>
          <p:cNvPr id="3" name="图片 2" descr="截屏2021-10-29 上午10.28.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945" y="2419350"/>
            <a:ext cx="241300" cy="2794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7698105" y="2559050"/>
            <a:ext cx="296545" cy="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016365" y="2429510"/>
            <a:ext cx="14255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Times New Roman Regular" panose="02020603050405020304" charset="0"/>
                <a:cs typeface="Times New Roman Regular" panose="02020603050405020304" charset="0"/>
              </a:rPr>
              <a:t>（</a:t>
            </a:r>
            <a:r>
              <a:rPr lang="en-US" altLang="zh-CN" sz="1400">
                <a:latin typeface="Times New Roman Regular" panose="02020603050405020304" charset="0"/>
                <a:cs typeface="Times New Roman Regular" panose="02020603050405020304" charset="0"/>
              </a:rPr>
              <a:t>e1</a:t>
            </a:r>
            <a:r>
              <a:rPr lang="zh-CN" altLang="en-US" sz="1400">
                <a:latin typeface="Times New Roman Regular" panose="02020603050405020304" charset="0"/>
                <a:cs typeface="Times New Roman Regular" panose="02020603050405020304" charset="0"/>
              </a:rPr>
              <a:t>、</a:t>
            </a:r>
            <a:r>
              <a:rPr lang="en-US" altLang="zh-CN" sz="1400">
                <a:latin typeface="Times New Roman Regular" panose="02020603050405020304" charset="0"/>
                <a:cs typeface="Times New Roman Regular" panose="02020603050405020304" charset="0"/>
              </a:rPr>
              <a:t>e2)</a:t>
            </a:r>
            <a:endParaRPr lang="en-US" altLang="zh-CN" sz="1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85635" y="34156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ABSA</a:t>
            </a:r>
            <a:endParaRPr lang="zh-CN" altLang="en-US"/>
          </a:p>
        </p:txBody>
      </p:sp>
      <p:pic>
        <p:nvPicPr>
          <p:cNvPr id="11" name="图片 10" descr="截屏2021-10-29 上午10.31.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145" y="4640580"/>
            <a:ext cx="367665" cy="367665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7698105" y="4824095"/>
            <a:ext cx="296545" cy="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图片 12" descr="截屏2021-10-29 上午10.32.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390" y="4601845"/>
            <a:ext cx="330200" cy="406400"/>
          </a:xfrm>
          <a:prstGeom prst="rect">
            <a:avLst/>
          </a:prstGeom>
        </p:spPr>
      </p:pic>
      <p:pic>
        <p:nvPicPr>
          <p:cNvPr id="14" name="图片 13" descr="截屏2021-10-29 上午10.32.59"/>
          <p:cNvPicPr>
            <a:picLocks noChangeAspect="1"/>
          </p:cNvPicPr>
          <p:nvPr/>
        </p:nvPicPr>
        <p:blipFill>
          <a:blip r:embed="rId6"/>
          <a:srcRect r="3704" b="15968"/>
          <a:stretch>
            <a:fillRect/>
          </a:stretch>
        </p:blipFill>
        <p:spPr>
          <a:xfrm>
            <a:off x="8919845" y="4676140"/>
            <a:ext cx="295910" cy="29654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8576945" y="4824730"/>
            <a:ext cx="296545" cy="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8578850" y="2567305"/>
            <a:ext cx="296545" cy="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5410" y="5864225"/>
            <a:ext cx="79806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Dc and Ds are similar but different in topics which produces a domain shift.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5580" y="1134110"/>
            <a:ext cx="111582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Text Feature Representations</a:t>
            </a:r>
            <a:endParaRPr lang="en-US" altLang="zh-CN" sz="20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截屏2021-10-29 上午9.46.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80" y="2428875"/>
            <a:ext cx="6588760" cy="3101340"/>
          </a:xfrm>
          <a:prstGeom prst="rect">
            <a:avLst/>
          </a:prstGeom>
        </p:spPr>
      </p:pic>
      <p:pic>
        <p:nvPicPr>
          <p:cNvPr id="19" name="图片 18" descr="截屏2021-10-29 上午10.41.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615" y="2240915"/>
            <a:ext cx="5346065" cy="533400"/>
          </a:xfrm>
          <a:prstGeom prst="rect">
            <a:avLst/>
          </a:prstGeom>
        </p:spPr>
      </p:pic>
      <p:pic>
        <p:nvPicPr>
          <p:cNvPr id="20" name="图片 19" descr="截屏2021-10-29 上午10.41.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05" y="2846705"/>
            <a:ext cx="2019300" cy="495300"/>
          </a:xfrm>
          <a:prstGeom prst="rect">
            <a:avLst/>
          </a:prstGeom>
        </p:spPr>
      </p:pic>
      <p:pic>
        <p:nvPicPr>
          <p:cNvPr id="21" name="图片 20" descr="截屏2021-10-29 上午10.45.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455" y="4183380"/>
            <a:ext cx="295910" cy="469900"/>
          </a:xfrm>
          <a:prstGeom prst="rect">
            <a:avLst/>
          </a:prstGeom>
        </p:spPr>
      </p:pic>
      <p:cxnSp>
        <p:nvCxnSpPr>
          <p:cNvPr id="22" name="直接箭头连接符 21"/>
          <p:cNvCxnSpPr/>
          <p:nvPr/>
        </p:nvCxnSpPr>
        <p:spPr>
          <a:xfrm>
            <a:off x="7396480" y="4418330"/>
            <a:ext cx="296545" cy="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图片 22" descr="截屏2021-10-29 上午10.57.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5" y="4183380"/>
            <a:ext cx="457835" cy="4699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510905" y="429006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（Stanford Parse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191750" y="4290060"/>
            <a:ext cx="8591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spaCy）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11" name="图片 10" descr="截屏2021-10-29 上午9.46.35"/>
          <p:cNvPicPr>
            <a:picLocks noChangeAspect="1"/>
          </p:cNvPicPr>
          <p:nvPr/>
        </p:nvPicPr>
        <p:blipFill>
          <a:blip r:embed="rId1"/>
          <a:srcRect l="4249" t="1455" r="3775" b="2664"/>
          <a:stretch>
            <a:fillRect/>
          </a:stretch>
        </p:blipFill>
        <p:spPr>
          <a:xfrm>
            <a:off x="112395" y="2451735"/>
            <a:ext cx="6696710" cy="33915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8485" y="1370330"/>
            <a:ext cx="37973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en-US" altLang="zh-CN" sz="2000" b="1" dirty="0"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Contextual Features for CPC</a:t>
            </a:r>
            <a:endParaRPr lang="en-US" altLang="zh-CN" sz="2000" b="1" dirty="0"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56525" y="1599565"/>
            <a:ext cx="34893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 dirty="0"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Global  Semantic  Context</a:t>
            </a:r>
            <a:endParaRPr lang="en-US" altLang="zh-CN" sz="1600" b="1" dirty="0"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 descr="截屏2021-10-29 上午11.05.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105" y="2488565"/>
            <a:ext cx="5130165" cy="736600"/>
          </a:xfrm>
          <a:prstGeom prst="rect">
            <a:avLst/>
          </a:prstGeom>
        </p:spPr>
      </p:pic>
      <p:pic>
        <p:nvPicPr>
          <p:cNvPr id="21" name="图片 20" descr="截屏2021-10-29 上午11.05.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30" y="3357245"/>
            <a:ext cx="1270000" cy="546100"/>
          </a:xfrm>
          <a:prstGeom prst="rect">
            <a:avLst/>
          </a:prstGeom>
        </p:spPr>
      </p:pic>
      <p:pic>
        <p:nvPicPr>
          <p:cNvPr id="22" name="图片 21" descr="截屏2021-10-29 上午11.05.58"/>
          <p:cNvPicPr>
            <a:picLocks noChangeAspect="1"/>
          </p:cNvPicPr>
          <p:nvPr/>
        </p:nvPicPr>
        <p:blipFill>
          <a:blip r:embed="rId4"/>
          <a:srcRect r="2898"/>
          <a:stretch>
            <a:fillRect/>
          </a:stretch>
        </p:blipFill>
        <p:spPr>
          <a:xfrm>
            <a:off x="6936105" y="4749165"/>
            <a:ext cx="5191125" cy="92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11" name="图片 10" descr="截屏2021-10-29 上午9.46.35"/>
          <p:cNvPicPr>
            <a:picLocks noChangeAspect="1"/>
          </p:cNvPicPr>
          <p:nvPr/>
        </p:nvPicPr>
        <p:blipFill>
          <a:blip r:embed="rId1"/>
          <a:srcRect l="4249" t="1455" r="3775" b="2664"/>
          <a:stretch>
            <a:fillRect/>
          </a:stretch>
        </p:blipFill>
        <p:spPr>
          <a:xfrm>
            <a:off x="0" y="2365375"/>
            <a:ext cx="6329045" cy="32054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8485" y="1370330"/>
            <a:ext cx="37973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en-US" altLang="zh-CN" sz="2000" b="1" dirty="0"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Contextual Features for CPC</a:t>
            </a:r>
            <a:endParaRPr lang="en-US" altLang="zh-CN" sz="2000" b="1" dirty="0"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29450" y="1561465"/>
            <a:ext cx="34893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 dirty="0"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Local Syntactic Context</a:t>
            </a:r>
            <a:endParaRPr lang="en-US" altLang="zh-CN" sz="1600" b="1" dirty="0"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2730" y="2053590"/>
            <a:ext cx="55892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Given a vertex v in Gs and its neighbors N(v), the vertex representation of v on the (j+ 1) th layer is given as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4" name="图片 3" descr="截屏2021-10-29 下午9.14.32"/>
          <p:cNvPicPr>
            <a:picLocks noChangeAspect="1"/>
          </p:cNvPicPr>
          <p:nvPr/>
        </p:nvPicPr>
        <p:blipFill>
          <a:blip r:embed="rId2"/>
          <a:srcRect l="4310" t="9959"/>
          <a:stretch>
            <a:fillRect/>
          </a:stretch>
        </p:blipFill>
        <p:spPr>
          <a:xfrm>
            <a:off x="6504940" y="2971165"/>
            <a:ext cx="5526405" cy="1276985"/>
          </a:xfrm>
          <a:prstGeom prst="rect">
            <a:avLst/>
          </a:prstGeom>
        </p:spPr>
      </p:pic>
      <p:pic>
        <p:nvPicPr>
          <p:cNvPr id="5" name="图片 4" descr="截屏2021-10-29 下午9.16.17"/>
          <p:cNvPicPr>
            <a:picLocks noChangeAspect="1"/>
          </p:cNvPicPr>
          <p:nvPr/>
        </p:nvPicPr>
        <p:blipFill>
          <a:blip r:embed="rId3"/>
          <a:srcRect t="11923"/>
          <a:stretch>
            <a:fillRect/>
          </a:stretch>
        </p:blipFill>
        <p:spPr>
          <a:xfrm>
            <a:off x="6739890" y="4589780"/>
            <a:ext cx="2996565" cy="436245"/>
          </a:xfrm>
          <a:prstGeom prst="rect">
            <a:avLst/>
          </a:prstGeom>
        </p:spPr>
      </p:pic>
      <p:pic>
        <p:nvPicPr>
          <p:cNvPr id="6" name="图片 5" descr="截屏2021-10-29 下午9.16.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5320665"/>
            <a:ext cx="863600" cy="444500"/>
          </a:xfrm>
          <a:prstGeom prst="rect">
            <a:avLst/>
          </a:prstGeom>
        </p:spPr>
      </p:pic>
      <p:pic>
        <p:nvPicPr>
          <p:cNvPr id="7" name="图片 6" descr="截屏2021-10-29 下午9.17.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140" y="5305425"/>
            <a:ext cx="10668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2496</Words>
  <Application>WPS 演示</Application>
  <PresentationFormat>宽屏</PresentationFormat>
  <Paragraphs>125</Paragraphs>
  <Slides>21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6" baseType="lpstr">
      <vt:lpstr>Arial</vt:lpstr>
      <vt:lpstr>方正书宋_GBK</vt:lpstr>
      <vt:lpstr>Wingdings</vt:lpstr>
      <vt:lpstr>Bahnschrift Condensed</vt:lpstr>
      <vt:lpstr>苹方-简</vt:lpstr>
      <vt:lpstr>Gill Sans Ultra Bold</vt:lpstr>
      <vt:lpstr>Times New Roman</vt:lpstr>
      <vt:lpstr>华康俪金黑W8(P)</vt:lpstr>
      <vt:lpstr>宋体</vt:lpstr>
      <vt:lpstr>仿宋</vt:lpstr>
      <vt:lpstr>方正仿宋_GBK</vt:lpstr>
      <vt:lpstr>汉仪书宋二KW</vt:lpstr>
      <vt:lpstr>楷体</vt:lpstr>
      <vt:lpstr>Times New Roman Regular</vt:lpstr>
      <vt:lpstr>汉仪楷体KW</vt:lpstr>
      <vt:lpstr>等线</vt:lpstr>
      <vt:lpstr>汉仪中等线KW</vt:lpstr>
      <vt:lpstr>微软雅黑</vt:lpstr>
      <vt:lpstr>汉仪旗黑</vt:lpstr>
      <vt:lpstr>宋体</vt:lpstr>
      <vt:lpstr>Arial Unicode MS</vt:lpstr>
      <vt:lpstr>宋体-简</vt:lpstr>
      <vt:lpstr>华康俪金黑W8(P)</vt:lpstr>
      <vt:lpstr>楷体</vt:lpstr>
      <vt:lpstr>Office 主题​​</vt:lpstr>
      <vt:lpstr>PowerPoint 演示文稿</vt:lpstr>
      <vt:lpstr>PowerPoint 演示文稿</vt:lpstr>
      <vt:lpstr>Introduction</vt:lpstr>
      <vt:lpstr>Introduction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Experiments </vt:lpstr>
      <vt:lpstr>Experiments </vt:lpstr>
      <vt:lpstr>Conclusion 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wangjia</cp:lastModifiedBy>
  <cp:revision>1456</cp:revision>
  <dcterms:created xsi:type="dcterms:W3CDTF">2021-10-31T06:48:13Z</dcterms:created>
  <dcterms:modified xsi:type="dcterms:W3CDTF">2021-10-31T06:48:13Z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2052-3.9.2.6301</vt:lpwstr>
  </property>
</Properties>
</file>